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300" r:id="rId3"/>
    <p:sldId id="261" r:id="rId4"/>
    <p:sldId id="257" r:id="rId5"/>
    <p:sldId id="262" r:id="rId6"/>
    <p:sldId id="263" r:id="rId7"/>
    <p:sldId id="264" r:id="rId8"/>
    <p:sldId id="269" r:id="rId9"/>
    <p:sldId id="265" r:id="rId10"/>
    <p:sldId id="267" r:id="rId11"/>
    <p:sldId id="266" r:id="rId12"/>
    <p:sldId id="297" r:id="rId13"/>
    <p:sldId id="298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4" r:id="rId25"/>
    <p:sldId id="285" r:id="rId26"/>
    <p:sldId id="286" r:id="rId27"/>
    <p:sldId id="287" r:id="rId28"/>
    <p:sldId id="290" r:id="rId29"/>
    <p:sldId id="291" r:id="rId30"/>
    <p:sldId id="292" r:id="rId31"/>
    <p:sldId id="293" r:id="rId32"/>
    <p:sldId id="294" r:id="rId33"/>
    <p:sldId id="295" r:id="rId34"/>
    <p:sldId id="29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9" autoAdjust="0"/>
    <p:restoredTop sz="94660"/>
  </p:normalViewPr>
  <p:slideViewPr>
    <p:cSldViewPr>
      <p:cViewPr>
        <p:scale>
          <a:sx n="66" d="100"/>
          <a:sy n="66" d="100"/>
        </p:scale>
        <p:origin x="-2208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10" Type="http://schemas.openxmlformats.org/officeDocument/2006/relationships/image" Target="../media/image3.png"/><Relationship Id="rId4" Type="http://schemas.openxmlformats.org/officeDocument/2006/relationships/slide" Target="slide12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571614"/>
            <a:ext cx="7572428" cy="2143139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dirty="0" smtClean="0"/>
              <a:t>Электронная библиотечная система ЛАНЬ.</a:t>
            </a:r>
            <a:endParaRPr lang="ru-RU" dirty="0"/>
          </a:p>
        </p:txBody>
      </p:sp>
      <p:pic>
        <p:nvPicPr>
          <p:cNvPr id="4" name="Picture 2" descr="D:\95737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14744" y="3714754"/>
            <a:ext cx="1643074" cy="1073548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D:\# Другое\Curs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6" y="2285992"/>
            <a:ext cx="600079" cy="857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8992" y="3214686"/>
            <a:ext cx="3500462" cy="1600438"/>
          </a:xfrm>
          <a:prstGeom prst="rect">
            <a:avLst/>
          </a:prstGeom>
          <a:effectLst>
            <a:outerShdw blurRad="215900" dist="177800" dir="2700000" sx="106000" sy="106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В основном ЭБС Лань содержит в себе книги относящиеся к таким дисциплинам как: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•Ветеринария;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• Зоотехния;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• Агрономия и </a:t>
            </a:r>
            <a:r>
              <a:rPr lang="ru-RU" sz="1400" b="1" dirty="0" err="1" smtClean="0">
                <a:solidFill>
                  <a:schemeClr val="tx1"/>
                </a:solidFill>
                <a:latin typeface="Comic Sans MS" pitchFamily="66" charset="0"/>
              </a:rPr>
              <a:t>агроинженерия</a:t>
            </a: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• Лесное хозяйство.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2285992"/>
            <a:ext cx="2643206" cy="12858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4408 -0.04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4408 -0.04278 L -0.4408 0.177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83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1.0083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2285995"/>
            <a:ext cx="7572428" cy="214313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Найти книгу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2015-11-05_1522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409073" cy="6858000"/>
          </a:xfrm>
          <a:prstGeom prst="rect">
            <a:avLst/>
          </a:prstGeom>
          <a:noFill/>
        </p:spPr>
      </p:pic>
      <p:pic>
        <p:nvPicPr>
          <p:cNvPr id="1031" name="Picture 7" descr="C:\2015-11-05_1522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29784" cy="6873096"/>
          </a:xfrm>
          <a:prstGeom prst="rect">
            <a:avLst/>
          </a:prstGeom>
          <a:noFill/>
        </p:spPr>
      </p:pic>
      <p:pic>
        <p:nvPicPr>
          <p:cNvPr id="1032" name="Picture 8" descr="C:\2015-11-05_1523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409072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6786578" y="2285992"/>
            <a:ext cx="1928826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lvl="0"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Для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того что бы найти книгу или журнал воспользуйтесь поисковой строкой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1285860"/>
            <a:ext cx="3929090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786314" y="3500438"/>
            <a:ext cx="192882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lvl="0"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Или воспользуйтесь расширенным поиском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3" name="Picture 6" descr="D:\# Другое\Curs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5500702"/>
            <a:ext cx="600079" cy="857256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88889E-6 -3.06358E-6 L -0.31007 -0.592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31007 -0.59283 L -0.05018 -0.592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5018 -0.59283 L -0.46285 -0.563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285995"/>
            <a:ext cx="7572428" cy="214313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Каталог журналов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3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D:\# Другое\Curs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285992"/>
            <a:ext cx="600079" cy="857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00694" y="4180344"/>
            <a:ext cx="1928826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Все журналы здесь являются бесплатными и открытыми для полного прочтения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4408 -0.04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1.48148E-6 L 0 -0.537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285995"/>
            <a:ext cx="7572428" cy="214313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Избранное!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7613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97613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000892" y="3857628"/>
            <a:ext cx="1928826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Для того ,что бы добавить книгу в избранное и иметь к ней быстрый доступ через личный кабинет необходимо нажать значок «добавить книгу в избранное»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0298" y="2857496"/>
            <a:ext cx="1928826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После чего открывается окно «заметка»  где можно оставить необходимый комментарий к выбранной книге, если же такой необходимости нет окно остается пустым после чего нажимается кнопка «добавить»</a:t>
            </a:r>
          </a:p>
        </p:txBody>
      </p:sp>
      <p:sp>
        <p:nvSpPr>
          <p:cNvPr id="10" name="Содержимое 3"/>
          <p:cNvSpPr txBox="1">
            <a:spLocks noGrp="1"/>
          </p:cNvSpPr>
          <p:nvPr>
            <p:ph idx="1"/>
          </p:nvPr>
        </p:nvSpPr>
        <p:spPr>
          <a:xfrm>
            <a:off x="6643670" y="1643050"/>
            <a:ext cx="250033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175" indent="-3175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Что бы просмотреть книги , которые отправляются в «избранное»  необходимо снова перейти в личный кабинет</a:t>
            </a:r>
          </a:p>
        </p:txBody>
      </p:sp>
      <p:pic>
        <p:nvPicPr>
          <p:cNvPr id="6" name="Picture 6" descr="D:\# Другое\Curs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82" y="5954102"/>
            <a:ext cx="600079" cy="857256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72222E-6 2.59259E-6 L -0.28333 -0.25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8334 -0.25209 L -0.24671 -0.105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4671 -0.10533 L -0.12865 -0.819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2214546" y="2714620"/>
            <a:ext cx="2143140" cy="14260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Отобранные книги  находятся в разделе</a:t>
            </a:r>
          </a:p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«избранное»</a:t>
            </a:r>
          </a:p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 в меню пользователя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9" name="Соединительная линия уступом 8"/>
          <p:cNvCxnSpPr>
            <a:stCxn id="5" idx="0"/>
            <a:endCxn id="7" idx="3"/>
          </p:cNvCxnSpPr>
          <p:nvPr/>
        </p:nvCxnSpPr>
        <p:spPr>
          <a:xfrm rot="16200000" flipV="1">
            <a:off x="2500298" y="1928802"/>
            <a:ext cx="642942" cy="928694"/>
          </a:xfrm>
          <a:prstGeom prst="bent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71472" y="1928802"/>
            <a:ext cx="1785950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928662" y="3286124"/>
            <a:ext cx="2643206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Отобранная книга находится в разделе Вашего личного кабинета «избранное» Вы так же можете добавлять сюда и другие учебники в неограниченном количестве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500562" y="3571876"/>
            <a:ext cx="1714512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Нажав на кнопку «изменить» Вы можете добавить заметку к отобранному </a:t>
            </a: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учебнику либо же внести изменения в уже имеющуюся ранее запись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6357950" y="4214818"/>
            <a:ext cx="1714512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Перейдя по значку «удалить»  Вы можете убрать выбранную книгу из избранного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1571612"/>
            <a:ext cx="5357850" cy="10715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ная линия уступом 8"/>
          <p:cNvCxnSpPr>
            <a:stCxn id="7" idx="0"/>
          </p:cNvCxnSpPr>
          <p:nvPr/>
        </p:nvCxnSpPr>
        <p:spPr>
          <a:xfrm rot="5400000" flipH="1" flipV="1">
            <a:off x="5786447" y="1785925"/>
            <a:ext cx="1357322" cy="2214580"/>
          </a:xfrm>
          <a:prstGeom prst="bent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8"/>
          <p:cNvCxnSpPr>
            <a:stCxn id="8" idx="0"/>
          </p:cNvCxnSpPr>
          <p:nvPr/>
        </p:nvCxnSpPr>
        <p:spPr>
          <a:xfrm rot="5400000" flipH="1" flipV="1">
            <a:off x="6679422" y="3036092"/>
            <a:ext cx="1714511" cy="642942"/>
          </a:xfrm>
          <a:prstGeom prst="bentConnector3">
            <a:avLst>
              <a:gd name="adj1" fmla="val 50000"/>
            </a:avLst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14348" y="928671"/>
            <a:ext cx="4429156" cy="50006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2" action="ppaction://hlinksldjump"/>
              </a:rPr>
              <a:t>Регистрация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48" y="1500174"/>
            <a:ext cx="4000528" cy="50006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3" action="ppaction://hlinksldjump"/>
              </a:rPr>
              <a:t>Каталог книг</a:t>
            </a:r>
            <a:endParaRPr lang="ru-RU" sz="28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4348" y="2071678"/>
            <a:ext cx="3714776" cy="50006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4" action="ppaction://hlinksldjump"/>
              </a:rPr>
              <a:t>Найти книгу</a:t>
            </a:r>
            <a:endParaRPr lang="ru-RU" sz="28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4348" y="2643182"/>
            <a:ext cx="3857652" cy="50006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5" action="ppaction://hlinksldjump"/>
              </a:rPr>
              <a:t>Каталог журналов</a:t>
            </a:r>
            <a:endParaRPr lang="ru-RU" sz="28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3214686"/>
            <a:ext cx="3857652" cy="50006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6" action="ppaction://hlinksldjump"/>
              </a:rPr>
              <a:t>Избранное</a:t>
            </a:r>
            <a:endParaRPr lang="ru-RU" sz="28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714348" y="3786190"/>
            <a:ext cx="3857652" cy="50006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7" action="ppaction://hlinksldjump"/>
              </a:rPr>
              <a:t>Конспекты</a:t>
            </a:r>
            <a:endParaRPr lang="ru-RU" sz="28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14348" y="4357694"/>
            <a:ext cx="3857652" cy="50006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8" action="ppaction://hlinksldjump"/>
              </a:rPr>
              <a:t>Скачать книгу</a:t>
            </a:r>
            <a:endParaRPr lang="ru-RU" sz="28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14348" y="4929198"/>
            <a:ext cx="3857652" cy="50006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9" action="ppaction://hlinksldjump"/>
              </a:rPr>
              <a:t>Читать книгу</a:t>
            </a:r>
            <a:endParaRPr lang="ru-RU" sz="28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58" y="928670"/>
            <a:ext cx="285752" cy="285752"/>
          </a:xfrm>
          <a:prstGeom prst="roundRect">
            <a:avLst/>
          </a:prstGeom>
          <a:solidFill>
            <a:srgbClr val="C00000"/>
          </a:solidFill>
          <a:scene3d>
            <a:camera prst="orthographicFront">
              <a:rot lat="0" lon="0" rev="27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1571612"/>
            <a:ext cx="285752" cy="285752"/>
          </a:xfrm>
          <a:prstGeom prst="roundRect">
            <a:avLst/>
          </a:prstGeom>
          <a:solidFill>
            <a:srgbClr val="FFC000"/>
          </a:solidFill>
          <a:scene3d>
            <a:camera prst="orthographicFront">
              <a:rot lat="0" lon="0" rev="27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7158" y="2143116"/>
            <a:ext cx="285752" cy="285752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27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96" y="2714620"/>
            <a:ext cx="285752" cy="285752"/>
          </a:xfrm>
          <a:prstGeom prst="roundRect">
            <a:avLst/>
          </a:prstGeom>
          <a:solidFill>
            <a:srgbClr val="00B050"/>
          </a:solidFill>
          <a:scene3d>
            <a:camera prst="orthographicFront">
              <a:rot lat="0" lon="0" rev="27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7158" y="3286124"/>
            <a:ext cx="285752" cy="285752"/>
          </a:xfrm>
          <a:prstGeom prst="roundRect">
            <a:avLst/>
          </a:prstGeom>
          <a:solidFill>
            <a:srgbClr val="00B0F0"/>
          </a:solidFill>
          <a:scene3d>
            <a:camera prst="orthographicFront">
              <a:rot lat="0" lon="0" rev="27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58" y="3857628"/>
            <a:ext cx="285752" cy="285752"/>
          </a:xfrm>
          <a:prstGeom prst="roundRect">
            <a:avLst/>
          </a:prstGeom>
          <a:solidFill>
            <a:srgbClr val="0070C0"/>
          </a:solidFill>
          <a:scene3d>
            <a:camera prst="orthographicFront">
              <a:rot lat="0" lon="0" rev="27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7158" y="4429132"/>
            <a:ext cx="285752" cy="2857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>
              <a:rot lat="0" lon="0" rev="27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158" y="4929198"/>
            <a:ext cx="285752" cy="285752"/>
          </a:xfrm>
          <a:prstGeom prst="roundRect">
            <a:avLst/>
          </a:prstGeom>
          <a:solidFill>
            <a:srgbClr val="7030A0"/>
          </a:solidFill>
          <a:scene3d>
            <a:camera prst="orthographicFront">
              <a:rot lat="0" lon="0" rev="27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2714612" y="285728"/>
            <a:ext cx="3714776" cy="50006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Содержание</a:t>
            </a:r>
            <a:endParaRPr lang="ru-RU" sz="32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9" name="Picture 11" descr="D:\Пазл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071810"/>
            <a:ext cx="4760381" cy="357028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Конспекты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D:\# Другое\Cur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5857892"/>
            <a:ext cx="600079" cy="857256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7215206" y="2714620"/>
            <a:ext cx="171451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Нажимая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на кнопку «читать» Вы открываете конкретную книгу для прочтения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3136E-6 L -0.19496 -0.237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2015-10-19_1552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9073" cy="6858000"/>
          </a:xfrm>
          <a:prstGeom prst="rect">
            <a:avLst/>
          </a:prstGeom>
          <a:noFill/>
        </p:spPr>
      </p:pic>
      <p:pic>
        <p:nvPicPr>
          <p:cNvPr id="2058" name="Picture 10" descr="C:\2015-10-19_1552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09072" cy="6858000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642910" y="1214422"/>
            <a:ext cx="2571768" cy="1846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Конспектом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будет является любой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скопированный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и </a:t>
            </a:r>
          </a:p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сохраненный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Вами фрагмент учебника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3286116" y="1214422"/>
            <a:ext cx="1714512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Для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создания конспекта необходимо нажать </a:t>
            </a: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«цитировать»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Содержимое 3"/>
          <p:cNvSpPr txBox="1">
            <a:spLocks/>
          </p:cNvSpPr>
          <p:nvPr/>
        </p:nvSpPr>
        <p:spPr>
          <a:xfrm>
            <a:off x="571472" y="3214686"/>
            <a:ext cx="257176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ОБРАТИТЕ ВНИМАНИЕ!</a:t>
            </a:r>
          </a:p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Процитировать Вы можете только </a:t>
            </a:r>
          </a:p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10 % </a:t>
            </a:r>
          </a:p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страниц.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9" name="Picture 2" descr="D:\Луп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29" y="0"/>
            <a:ext cx="3540483" cy="3571876"/>
          </a:xfrm>
          <a:prstGeom prst="rect">
            <a:avLst/>
          </a:prstGeom>
          <a:noFill/>
        </p:spPr>
      </p:pic>
      <p:pic>
        <p:nvPicPr>
          <p:cNvPr id="2059" name="Picture 11" descr="C:\2015-10-19_1610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428868"/>
            <a:ext cx="3176610" cy="2071702"/>
          </a:xfrm>
          <a:prstGeom prst="rect">
            <a:avLst/>
          </a:prstGeom>
          <a:ln w="1270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Содержимое 3"/>
          <p:cNvSpPr txBox="1">
            <a:spLocks/>
          </p:cNvSpPr>
          <p:nvPr/>
        </p:nvSpPr>
        <p:spPr>
          <a:xfrm>
            <a:off x="1428728" y="4786322"/>
            <a:ext cx="1714512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lvl="0"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Текст становится пригодным для копирования после нажатия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на кнопку «цитировать с этой страницы»</a:t>
            </a:r>
          </a:p>
        </p:txBody>
      </p:sp>
      <p:pic>
        <p:nvPicPr>
          <p:cNvPr id="8" name="Picture 6" descr="D:\# Другое\Curs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76" y="5857892"/>
            <a:ext cx="600079" cy="857256"/>
          </a:xfrm>
          <a:prstGeom prst="rect">
            <a:avLst/>
          </a:prstGeom>
          <a:noFill/>
        </p:spPr>
      </p:pic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321 -0.81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21 -0.81574 L -0.23437 -0.66875 " pathEditMode="relative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37 -0.66875 L -0.17916 -0.2696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5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2015-10-19_1639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9073" cy="6858000"/>
          </a:xfrm>
          <a:prstGeom prst="rect">
            <a:avLst/>
          </a:prstGeom>
          <a:noFill/>
        </p:spPr>
      </p:pic>
      <p:pic>
        <p:nvPicPr>
          <p:cNvPr id="4099" name="Picture 3" descr="C:\2015-10-19_1640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09073" cy="6858000"/>
          </a:xfrm>
          <a:prstGeom prst="rect">
            <a:avLst/>
          </a:prstGeom>
          <a:noFill/>
        </p:spPr>
      </p:pic>
      <p:pic>
        <p:nvPicPr>
          <p:cNvPr id="4100" name="Picture 4" descr="C:\2015-10-19_1649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409073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28596" y="4429132"/>
            <a:ext cx="3214710" cy="15901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Нужный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участок текста необходимо выделить при помощи курсора </a:t>
            </a: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и вставить в любой текстовый редактор, например </a:t>
            </a:r>
          </a:p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«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WORD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»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5786446" y="214290"/>
            <a:ext cx="2357454" cy="26468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Или воспользоваться встроенным «конспектом». Для этого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курсором нажимаем </a:t>
            </a: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кнопку </a:t>
            </a:r>
          </a:p>
          <a:p>
            <a:pPr lvl="0"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«Скопировать цитату»</a:t>
            </a:r>
          </a:p>
          <a:p>
            <a:pPr lvl="0"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и нажать</a:t>
            </a:r>
          </a:p>
          <a:p>
            <a:pPr lvl="0"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Сохранить</a:t>
            </a: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3714744" y="2571744"/>
            <a:ext cx="192882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В верхней строке можно задать имя новому конспекту.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57166"/>
            <a:ext cx="1928826" cy="67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3"/>
          <p:cNvSpPr txBox="1">
            <a:spLocks/>
          </p:cNvSpPr>
          <p:nvPr/>
        </p:nvSpPr>
        <p:spPr>
          <a:xfrm>
            <a:off x="4000496" y="214290"/>
            <a:ext cx="171451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В</a:t>
            </a:r>
            <a:r>
              <a:rPr kumimoji="0" lang="ru-RU" sz="1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ы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можете продолжать цитировать книгу в этот же конспект либо создать новый.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57166"/>
            <a:ext cx="1928826" cy="67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D:\# Другое\Curs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76" y="5857892"/>
            <a:ext cx="600079" cy="857256"/>
          </a:xfrm>
          <a:prstGeom prst="rect">
            <a:avLst/>
          </a:prstGeom>
          <a:noFill/>
        </p:spPr>
      </p:pic>
      <p:sp>
        <p:nvSpPr>
          <p:cNvPr id="14" name="Содержимое 3"/>
          <p:cNvSpPr txBox="1">
            <a:spLocks/>
          </p:cNvSpPr>
          <p:nvPr/>
        </p:nvSpPr>
        <p:spPr>
          <a:xfrm>
            <a:off x="3643306" y="3429000"/>
            <a:ext cx="450059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Вы также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можете дополнять новыми цитатами и редактировать </a:t>
            </a: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по своему усмотрению любой из ранее созданных конспектов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4.81481E-6 L -0.38385 -0.26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85 -0.26968 L -0.7934 -0.532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7934 -0.53218 L -0.40746 -0.61621 " pathEditMode="relative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40746 -0.6169 L -0.76198 -0.7736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76198 -0.77361 L -0.63593 -0.805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94 -0.8051 L -0.63594 -0.73172 " pathEditMode="relative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500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6500"/>
                            </p:stCondLst>
                            <p:childTnLst>
                              <p:par>
                                <p:cTn id="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2015-10-19_1649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9073" cy="685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6429388" y="1142984"/>
            <a:ext cx="1857388" cy="20826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Что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бы выйти из конспектирования и вернуться к прочтению книги </a:t>
            </a: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щелкните курсором по ссылке </a:t>
            </a:r>
          </a:p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«Вернуться к просмотру»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7" name="Picture 6" descr="D:\# Другое\Curs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5786454"/>
            <a:ext cx="600079" cy="857256"/>
          </a:xfrm>
          <a:prstGeom prst="rect">
            <a:avLst/>
          </a:prstGeom>
          <a:noFill/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6429388" y="3357562"/>
            <a:ext cx="1857388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Полный перечень своих конспектов Вы сможете увидеть в личном кабинете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9017E-6 L -0.33576 -0.8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76 -0.8111 L -0.5335 -0.79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2015-10-29_1410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9072" cy="6858000"/>
          </a:xfrm>
          <a:prstGeom prst="rect">
            <a:avLst/>
          </a:prstGeom>
          <a:noFill/>
        </p:spPr>
      </p:pic>
      <p:pic>
        <p:nvPicPr>
          <p:cNvPr id="1029" name="Picture 5" descr="C:\2015-10-29_1411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09073" cy="6858000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143372" y="3786190"/>
            <a:ext cx="171451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Здесь Вы можете просматривать и вносить изменения во все свои ранее созданные конспекты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" name="Picture 6" descr="D:\# Другое\Curs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8063" y="5616894"/>
            <a:ext cx="600079" cy="857256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357554" y="1571612"/>
            <a:ext cx="4786346" cy="10715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2775E-6 L -0.73039 -0.51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57224" y="2285995"/>
            <a:ext cx="7572428" cy="214313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Скачать книгу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2015-10-29_1422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586" y="0"/>
            <a:ext cx="9409072" cy="6858000"/>
          </a:xfrm>
          <a:prstGeom prst="rect">
            <a:avLst/>
          </a:prstGeom>
          <a:noFill/>
        </p:spPr>
      </p:pic>
      <p:pic>
        <p:nvPicPr>
          <p:cNvPr id="2051" name="Picture 3" descr="C:\2015-10-29_1422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5072" y="0"/>
            <a:ext cx="9409072" cy="6858000"/>
          </a:xfrm>
          <a:prstGeom prst="rect">
            <a:avLst/>
          </a:prstGeom>
          <a:noFill/>
        </p:spPr>
      </p:pic>
      <p:pic>
        <p:nvPicPr>
          <p:cNvPr id="2052" name="Picture 4" descr="C:\2015-10-29_1422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5073" y="0"/>
            <a:ext cx="9409073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7000892" y="3786190"/>
            <a:ext cx="1714512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1400" b="1" baseline="0" dirty="0" smtClean="0">
                <a:solidFill>
                  <a:schemeClr val="tx1"/>
                </a:solidFill>
                <a:latin typeface="Comic Sans MS" pitchFamily="66" charset="0"/>
              </a:rPr>
              <a:t>Что</a:t>
            </a: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бы сохранить часть книги на свой компьютер необходимо открыть книгу в режиме прочтения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7" name="Picture 2" descr="D:\Луп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0"/>
            <a:ext cx="3540483" cy="3571876"/>
          </a:xfrm>
          <a:prstGeom prst="rect">
            <a:avLst/>
          </a:prstGeom>
          <a:noFill/>
        </p:spPr>
      </p:pic>
      <p:pic>
        <p:nvPicPr>
          <p:cNvPr id="1026" name="Picture 2" descr="C:\2015-10-29_1604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500174"/>
            <a:ext cx="3286148" cy="2079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6572264" y="500042"/>
            <a:ext cx="2143140" cy="7899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Навести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курсор на кнопку</a:t>
            </a:r>
          </a:p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«Печать/Сохранить»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3500430" y="2285992"/>
            <a:ext cx="171451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появившемся окне видна информация о том, сколько страниц данной книги возможно сохранить на свой ПК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4286256"/>
            <a:ext cx="2679842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Если Вы хотите сохранить всю книгу целиком, то это возможно делать частями поэтапно сохраняя указанное число страниц на ПК.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Повторное скачивание за сутки возможно только с другого компьютера !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3571868" y="4214819"/>
            <a:ext cx="2786082" cy="16209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marR="0" lvl="0" indent="11113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Далее жмем кнопку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«Сгенерировать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файл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»</a:t>
            </a:r>
          </a:p>
          <a:p>
            <a:pPr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Скаченный файл появляется в загрузках в виде 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PDF </a:t>
            </a: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документа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6" descr="D:\# Другое\Curs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5500702"/>
            <a:ext cx="600079" cy="857256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358214" y="6286520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" action="ppaction://hlinkshowjump?jump=previousslide"/>
          </p:cNvPr>
          <p:cNvSpPr/>
          <p:nvPr/>
        </p:nvSpPr>
        <p:spPr>
          <a:xfrm flipH="1">
            <a:off x="7715272" y="6286520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764 -0.02708 L -0.25 -0.1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5 -0.10833 L -0.37639 -0.75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639 -0.75301 L -0.16371 -0.3226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285995"/>
            <a:ext cx="7572428" cy="214313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Читать книгу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857224" y="2143116"/>
            <a:ext cx="2643206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ru-RU" sz="1400" b="1" dirty="0" smtClean="0">
                <a:latin typeface="Comic Sans MS" pitchFamily="66" charset="0"/>
              </a:rPr>
              <a:t>На странице чтения возможны следующие действия: прокрутка страниц колесиком мыши, прокрутка страниц с помощью </a:t>
            </a:r>
            <a:r>
              <a:rPr lang="ru-RU" sz="1400" b="1" dirty="0" err="1" smtClean="0">
                <a:latin typeface="Comic Sans MS" pitchFamily="66" charset="0"/>
              </a:rPr>
              <a:t>скроллера</a:t>
            </a:r>
            <a:r>
              <a:rPr lang="ru-RU" sz="1400" b="1" dirty="0" smtClean="0">
                <a:latin typeface="Comic Sans MS" pitchFamily="66" charset="0"/>
              </a:rPr>
              <a:t> справа, а также использование навигационной панели.</a:t>
            </a:r>
          </a:p>
          <a:p>
            <a:r>
              <a:rPr lang="ru-RU" sz="1400" b="1" dirty="0" smtClean="0">
                <a:latin typeface="Comic Sans MS" pitchFamily="66" charset="0"/>
              </a:rPr>
              <a:t>Кнопки «</a:t>
            </a:r>
            <a:r>
              <a:rPr lang="ru-RU" sz="1400" b="1" dirty="0" err="1" smtClean="0">
                <a:latin typeface="Comic Sans MS" pitchFamily="66" charset="0"/>
              </a:rPr>
              <a:t>Вперед-Назад</a:t>
            </a:r>
            <a:r>
              <a:rPr lang="ru-RU" sz="1400" b="1" dirty="0" smtClean="0">
                <a:latin typeface="Comic Sans MS" pitchFamily="66" charset="0"/>
              </a:rPr>
              <a:t>»</a:t>
            </a:r>
          </a:p>
        </p:txBody>
      </p:sp>
      <p:pic>
        <p:nvPicPr>
          <p:cNvPr id="6" name="Picture 6" descr="D:\# Другое\Cur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643182"/>
            <a:ext cx="600079" cy="857256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6000760" y="642918"/>
            <a:ext cx="171451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lvl="0"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1400" b="1" dirty="0" smtClean="0">
                <a:latin typeface="Comic Sans MS" pitchFamily="66" charset="0"/>
              </a:rPr>
              <a:t>Переход к произвольной странице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4480" y="285728"/>
            <a:ext cx="357190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6000760" y="1500174"/>
            <a:ext cx="178595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lvl="0"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1400" b="1" dirty="0" smtClean="0">
                <a:latin typeface="Comic Sans MS" pitchFamily="66" charset="0"/>
              </a:rPr>
              <a:t>Управление масштабом отображения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860" y="214290"/>
            <a:ext cx="1000132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ная линия уступом 8"/>
          <p:cNvCxnSpPr>
            <a:stCxn id="7" idx="1"/>
            <a:endCxn id="8" idx="2"/>
          </p:cNvCxnSpPr>
          <p:nvPr/>
        </p:nvCxnSpPr>
        <p:spPr>
          <a:xfrm rot="10800000">
            <a:off x="1893076" y="571480"/>
            <a:ext cx="4107685" cy="440770"/>
          </a:xfrm>
          <a:prstGeom prst="bent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8"/>
          <p:cNvCxnSpPr>
            <a:stCxn id="9" idx="1"/>
            <a:endCxn id="11" idx="2"/>
          </p:cNvCxnSpPr>
          <p:nvPr/>
        </p:nvCxnSpPr>
        <p:spPr>
          <a:xfrm rot="10800000">
            <a:off x="2928926" y="571480"/>
            <a:ext cx="3071834" cy="1298026"/>
          </a:xfrm>
          <a:prstGeom prst="bent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358214" y="6286520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>
            <a:hlinkClick r:id="" action="ppaction://hlinkshowjump?jump=previousslide"/>
          </p:cNvPr>
          <p:cNvSpPr/>
          <p:nvPr/>
        </p:nvSpPr>
        <p:spPr>
          <a:xfrm flipH="1">
            <a:off x="7715272" y="6286520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36806 -0.3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285995"/>
            <a:ext cx="7572428" cy="214313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Регистрация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5429256" y="1071546"/>
            <a:ext cx="264320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lvl="0"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1400" b="1" dirty="0" smtClean="0">
                <a:latin typeface="Comic Sans MS" pitchFamily="66" charset="0"/>
              </a:rPr>
              <a:t>Слева от области просмотра выводится панель закладок. Вы можете добавлять неограниченное количество закладок к страницам, а также присвоить каждой закладке свой цвет и комментарий.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5429256" y="3214686"/>
            <a:ext cx="2643206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lvl="0"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1400" b="1" dirty="0" smtClean="0">
                <a:latin typeface="Comic Sans MS" pitchFamily="66" charset="0"/>
              </a:rPr>
              <a:t>Для добавления закладки наведите мышь на иконку «новой закладки», выберите цвет закладки и введите комментарий, после чего сохраните закладку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197167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D:\# Другое\Curs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8063" y="5616894"/>
            <a:ext cx="600079" cy="857256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358214" y="6286520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previousslide"/>
          </p:cNvPr>
          <p:cNvSpPr/>
          <p:nvPr/>
        </p:nvSpPr>
        <p:spPr>
          <a:xfrm flipH="1">
            <a:off x="7715272" y="6286520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2222E-6 -1.48148E-6 L -0.87205 -0.65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" y="-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87205 -0.6544 L -0.78542 -0.48657 " pathEditMode="relative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642910" y="2928934"/>
            <a:ext cx="171451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lvl="0"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Нажимая курсором на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уже созданную закладку Вы оказываетесь на той странице книги к которой относится данная закладка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1819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2428860" y="2928934"/>
            <a:ext cx="17145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lvl="0"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1400" b="1" dirty="0" smtClean="0">
                <a:latin typeface="Comic Sans MS" pitchFamily="66" charset="0"/>
              </a:rPr>
              <a:t>Вы можете изменить или удалить любую закладку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6" name="Picture 6" descr="D:\# Другое\Curs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8063" y="5616894"/>
            <a:ext cx="600079" cy="857256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58214" y="6286520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previousslide"/>
          </p:cNvPr>
          <p:cNvSpPr/>
          <p:nvPr/>
        </p:nvSpPr>
        <p:spPr>
          <a:xfrm flipH="1">
            <a:off x="7715272" y="6286520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2222E-6 -1.48148E-6 L -0.87205 -0.549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" y="-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5643570" y="714356"/>
            <a:ext cx="3286148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lvl="0"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1400" b="1" dirty="0" smtClean="0">
                <a:latin typeface="Comic Sans MS" pitchFamily="66" charset="0"/>
              </a:rPr>
              <a:t>Для поиска текста внутри ресурса введите поисковый запрос и нажмите «искать». Результаты поиска будут показаны ниже. Для удобства пользователя результаты поиска выводятся компактно и не перекрывают область чтения. Нажмите на результат, чтобы перейти к просмотру страницы с найденным фрагментом.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6" name="Picture 6" descr="D:\# Другое\Cur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600079" cy="857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642918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Антигены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358214" y="6286520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previousslide"/>
          </p:cNvPr>
          <p:cNvSpPr/>
          <p:nvPr/>
        </p:nvSpPr>
        <p:spPr>
          <a:xfrm flipH="1">
            <a:off x="7715272" y="6286520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33212 -0.429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12 -0.42986 L 0.01441 -0.42986 " pathEditMode="relative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928670"/>
            <a:ext cx="8215370" cy="85725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1472" y="2143116"/>
            <a:ext cx="6357982" cy="1588"/>
          </a:xfrm>
          <a:prstGeom prst="line">
            <a:avLst/>
          </a:prstGeom>
          <a:ln w="28575" cmpd="sng"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одержимое 3"/>
          <p:cNvSpPr txBox="1">
            <a:spLocks/>
          </p:cNvSpPr>
          <p:nvPr/>
        </p:nvSpPr>
        <p:spPr>
          <a:xfrm>
            <a:off x="571472" y="2285992"/>
            <a:ext cx="1714512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lvl="0"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Сверху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находится весь перечень результата поиска по ключевому слову АНТИГЕН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2357422" y="2285992"/>
            <a:ext cx="171451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lvl="0"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Ниже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размещена шкала перехода на следующие страницы результата поиска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6" name="Содержимое 3"/>
          <p:cNvSpPr txBox="1">
            <a:spLocks/>
          </p:cNvSpPr>
          <p:nvPr/>
        </p:nvSpPr>
        <p:spPr>
          <a:xfrm>
            <a:off x="4143372" y="2285992"/>
            <a:ext cx="1928826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lvl="0" indent="11113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1400" b="1" dirty="0" smtClean="0">
                <a:latin typeface="Comic Sans MS" pitchFamily="66" charset="0"/>
              </a:rPr>
              <a:t>Результаты поиска можно закрыть с помощью крестика в правом верхнем углу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643966" y="1000108"/>
            <a:ext cx="285752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358214" y="6286520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previousslide"/>
          </p:cNvPr>
          <p:cNvSpPr/>
          <p:nvPr/>
        </p:nvSpPr>
        <p:spPr>
          <a:xfrm flipH="1">
            <a:off x="7715272" y="6286520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6" descr="D:\# Другое\Cur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8063" y="5616894"/>
            <a:ext cx="600079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2222E-6 -1.48148E-6 L -0.1948 -0.518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948 -0.51805 L 0.05711 -0.675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6" grpId="0" animBg="1"/>
      <p:bldP spid="17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285995"/>
            <a:ext cx="7572428" cy="214313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ctr">
            <a:normAutofit fontScale="8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Желаем приятного прочтения!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7108966" y="116633"/>
            <a:ext cx="1535000" cy="7857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29124" y="1473931"/>
            <a:ext cx="2679842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Регистрация возможно только с компьютера университета.</a:t>
            </a:r>
            <a:b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В этом случае система  ЭБС «Лань» автоматически определяет наш университет </a:t>
            </a:r>
            <a:b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(по 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IP </a:t>
            </a:r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адресу)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3504" y="116633"/>
            <a:ext cx="1894024" cy="7857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D:\# Другое\Cur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4854" y="5545896"/>
            <a:ext cx="600079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158 -0.7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70347 L -0.18125 -0.703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500430" y="3571877"/>
            <a:ext cx="321471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00430" y="4000505"/>
            <a:ext cx="321471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D:\# Другое\Cur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40" y="1357300"/>
            <a:ext cx="600079" cy="857256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500430" y="4500570"/>
            <a:ext cx="321471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00430" y="5000638"/>
            <a:ext cx="321471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500430" y="5429266"/>
            <a:ext cx="321471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00430" y="5857894"/>
            <a:ext cx="321471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472" y="2428868"/>
            <a:ext cx="267984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ФИО вводится русскими буквами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472" y="3071812"/>
            <a:ext cx="267984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 В логине можно использовать только цифры и буквы английского и русского алфавита без пробелов и буквы "ё".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48" y="3214688"/>
            <a:ext cx="2679842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Логин является основным данным для доступа к системе. При утрате логина вход в систему невозможен!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72" y="4786324"/>
            <a:ext cx="267984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Наличие электронной почты обязательно !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На Ваш электронный адрес Вы получите данные, которые были введены Вами при регистрации.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6578" y="3000375"/>
            <a:ext cx="217977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Далее необходимо придумать пароль и повторите его в поле ниже.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6578" y="4071943"/>
            <a:ext cx="217977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Comic Sans MS" pitchFamily="66" charset="0"/>
              </a:rPr>
              <a:t>Анти-спам</a:t>
            </a: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 проверка – введите цифры с картинки.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86578" y="4929200"/>
            <a:ext cx="217977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Не забывайте поставить галочку «Я согласен с условиями регистрации» и затем нажмите кнопку «Регистрация»</a:t>
            </a:r>
          </a:p>
        </p:txBody>
      </p: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0.6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65949 L -0.28351 0.7016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000"/>
                            </p:stCondLst>
                            <p:childTnLst>
                              <p:par>
                                <p:cTn id="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51 0.70162 L -0.19688 0.7395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000"/>
                            </p:stCondLst>
                            <p:childTnLst>
                              <p:par>
                                <p:cTn id="7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8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86182" y="2786059"/>
            <a:ext cx="5072098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Регистрация позволяет пользоваться ЭБС не только в стенах библиотеки, но и в любой другой точке мира, где есть Интернет. Также регистрация позволяет пользоваться личным кабинетом, в котором вы можете добавлять книги и статьи в избранное, создавать закладки (добавлять конкретные страницы в избранное), оставлять заметки к записям избранного, создавать и вести конспекты, создавать и сохранять цитаты из книг и статей.</a:t>
            </a:r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86578" y="357168"/>
            <a:ext cx="785818" cy="28575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500826" y="1214423"/>
            <a:ext cx="192882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Что бы воспользоваться дополнительными возможностями ЭБС Лань не обходимо перейти в личный кабинет, после чего становятся доступны следующие возможности: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6050" y="1285860"/>
            <a:ext cx="192882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-Перейти к просмотру книг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1736" y="1571612"/>
            <a:ext cx="192882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-Перейти к просмотру журналов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7422" y="1785926"/>
            <a:ext cx="192882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-Добавить книгу в избранное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4546" y="2071679"/>
            <a:ext cx="192882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-Создавать и просматривать свои конспекты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232" y="2357432"/>
            <a:ext cx="192882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-В личном кабинете есть возможность сменить пароль.</a:t>
            </a:r>
          </a:p>
        </p:txBody>
      </p:sp>
      <p:pic>
        <p:nvPicPr>
          <p:cNvPr id="11" name="Picture 6" descr="D:\# Другое\Cur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3925" y="2285992"/>
            <a:ext cx="600079" cy="857256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4167 -0.293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-0.29399 L -0.79011 -0.1268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334 -0.12685 L -0.78334 0.0201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8" grpId="0" animBg="1"/>
      <p:bldP spid="7" grpId="0" animBg="1"/>
      <p:bldP spid="6" grpId="0" animBg="1"/>
      <p:bldP spid="5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285995"/>
            <a:ext cx="7572428" cy="214313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Каталог книг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00430" y="1500175"/>
            <a:ext cx="192882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-После авторизации в ЭБС ЛАНЬ ,Вам становятся доступны для полного прочтения ,а так же скачивания электронные книги в отмеченных синим цветом разделах.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285862"/>
            <a:ext cx="2500330" cy="32861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506220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previousslide"/>
          </p:cNvPr>
          <p:cNvSpPr/>
          <p:nvPr/>
        </p:nvSpPr>
        <p:spPr>
          <a:xfrm flipH="1">
            <a:off x="7858148" y="635795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2936</TotalTime>
  <Words>848</Words>
  <Application>Microsoft Office PowerPoint</Application>
  <PresentationFormat>Экран (4:3)</PresentationFormat>
  <Paragraphs>98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Открытая</vt:lpstr>
      <vt:lpstr>Электронная библиотечная система ЛАНЬ.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библиотечная система ЛАНЬ.</dc:title>
  <cp:lastModifiedBy>ProBook</cp:lastModifiedBy>
  <cp:revision>207</cp:revision>
  <dcterms:modified xsi:type="dcterms:W3CDTF">2015-11-06T12:49:30Z</dcterms:modified>
</cp:coreProperties>
</file>